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6907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3812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0719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7624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4531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1435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8342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5249" algn="l" defTabSz="913812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5958"/>
  </p:normalViewPr>
  <p:slideViewPr>
    <p:cSldViewPr snapToGrid="0" snapToObjects="1">
      <p:cViewPr>
        <p:scale>
          <a:sx n="107" d="100"/>
          <a:sy n="107" d="100"/>
        </p:scale>
        <p:origin x="7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33F2-EF00-CF4B-A2C6-9F706AE74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1757F-633C-2A47-B0A4-3B53C121E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8E80-588D-594F-9CCF-7A9BBBCA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B59C5-1E7D-6242-86AD-0287BEE10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E2C82-D8A6-674A-9D58-3F30D0B4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7825-1CFF-4B4F-B757-F2EE16AF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EE169-D33A-4C4E-A0A6-400C17D47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2754-AD76-AF4E-85E8-2FEAE110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E546-9D6A-BB44-A9DE-86208497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9D541-CD45-044F-A7A8-726C7493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BF2D4-8726-7B45-8A98-C4FED7843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355CC-63C9-E643-9630-4B4C02442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AA1F7-EB22-8A44-9E12-FAEAB7E0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1F36-CF51-E547-9A2E-148ED61E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48B8-4682-4847-8DE2-F415B274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A2EC-9D23-2740-B50A-F540ED18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9DE0-BD03-C448-AEEB-0FDC6500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DB532-C06E-B24A-AC79-AE39DA1C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E4EE-EC57-1A47-9EED-6152F157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64B0-4CFD-A944-8323-F3F24927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6506-3366-324C-A530-0A076CD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1DDC3-A097-9E4F-B1DC-5F422F4AA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95EB-E072-B941-92D2-08428065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81CF-8F69-3F45-9454-AAE97FF7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E4C5-9B72-CF4A-98E7-B37132AC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4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DDF-4582-524D-803B-62538F45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0736-19DC-9642-B4EF-233EACB4D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F4FC8-9297-1A4D-89F2-AFC117770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0743-A670-AC43-9CDD-D969C112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FCD81-9006-9641-89DC-CCB6448E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38FA1-0E32-CA4C-A436-2205B23A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EECC-CC33-9345-BF68-6718EBB05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A13B6-DC04-5E49-96A2-FD957DD1D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FADBA-6CD4-8F4E-B413-E9035F107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243-583D-E249-9278-5DF29CFD8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37BCF-5428-8E45-BA6B-E009873B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1A6A4-ABDC-7440-A0C7-76596C53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62A30-60A9-974D-A52C-654C6BDB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254F8-6263-9344-97F4-9DB33CC0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DC2-1BF8-AE4B-B07B-420E4795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282A0-8F92-B443-AE57-B8D1745C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6D7AB-4A92-214C-A5C9-0E703AE0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7F4F3-C264-7C40-8044-82855918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3B46A-CD63-EF44-BD1F-6C22ABAB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A2747-E3B6-1A48-ABF0-CF0FD6AB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61DED-4708-C849-8A71-7855A339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5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A6FF-FE7D-824E-B1DF-A2D1E878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F956-518A-A540-89B0-6C63D4B7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9676-3D02-3943-9DD3-E9B899158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3D854-307E-9247-B7B7-825E17D7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914D0-E6EF-D947-B1B8-330B26D3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771BA-2A83-CF4C-AC04-6B8AC646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092F-4A13-9243-A31E-1B6D771F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0CE84-D1CE-DE49-80DE-252DDCF6C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CC0EF-FDBC-4F4C-B9B9-FFCC02D0A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77F9E-2AE1-0846-8A0E-934E2367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9A980-6DA1-EE48-924C-BD969B6F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FAB97-59D9-3042-ACCE-056865C2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9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44645-154A-5B4C-B16A-53FC91AF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7BF1A-AA3B-F14F-8910-3E8F82A96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D239-8875-8E45-8989-9811C8463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0520-B203-9245-838E-5ED2D04623B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D3353-1E82-D246-B2D0-1BE995D31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39F35-516F-5F49-80D0-5C1A1F2F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FD69-4D73-9542-9E1F-EF8829848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48D0-A475-E34F-BEFF-6191D6A3C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730" y="-122543"/>
            <a:ext cx="9144000" cy="2387600"/>
          </a:xfrm>
        </p:spPr>
        <p:txBody>
          <a:bodyPr/>
          <a:lstStyle/>
          <a:p>
            <a:r>
              <a:rPr lang="en-US" dirty="0"/>
              <a:t>Instability of Convolutional Neural Networks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E72E-E303-6A47-A98E-6127C0B699E8}"/>
              </a:ext>
            </a:extLst>
          </p:cNvPr>
          <p:cNvSpPr txBox="1"/>
          <p:nvPr/>
        </p:nvSpPr>
        <p:spPr>
          <a:xfrm>
            <a:off x="683047" y="3135389"/>
            <a:ext cx="100363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Graduation Project Supervised by </a:t>
            </a:r>
          </a:p>
          <a:p>
            <a:pPr algn="ctr"/>
            <a:r>
              <a:rPr lang="en-US" sz="2400" dirty="0"/>
              <a:t>Professor. Douglas Pickering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By </a:t>
            </a:r>
          </a:p>
          <a:p>
            <a:pPr algn="ctr"/>
            <a:r>
              <a:rPr lang="en-US" sz="2400" dirty="0"/>
              <a:t>Ahmed </a:t>
            </a:r>
            <a:r>
              <a:rPr lang="en-US" sz="2400" dirty="0" err="1"/>
              <a:t>Ech-Cherif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64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7422-8EEE-D34D-9414-7F2396BA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18AE-03F7-0040-BB24-6F8BAC7F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208"/>
            <a:ext cx="10515601" cy="4351337"/>
          </a:xfrm>
        </p:spPr>
        <p:txBody>
          <a:bodyPr>
            <a:normAutofit/>
          </a:bodyPr>
          <a:lstStyle/>
          <a:p>
            <a:r>
              <a:rPr lang="en-CA" sz="2098" b="1" dirty="0"/>
              <a:t> Introduction</a:t>
            </a:r>
            <a:endParaRPr lang="en-CA" sz="2098" dirty="0"/>
          </a:p>
          <a:p>
            <a:r>
              <a:rPr lang="en-CA" sz="1300" dirty="0"/>
              <a:t>1.1- Problem statement: COVID-19</a:t>
            </a:r>
          </a:p>
          <a:p>
            <a:r>
              <a:rPr lang="en-CA" sz="1300" dirty="0"/>
              <a:t>1.2- Machine Learning: Kernel Methods, Deep Learning, etc.</a:t>
            </a:r>
          </a:p>
          <a:p>
            <a:r>
              <a:rPr lang="en-CA" sz="1300" dirty="0"/>
              <a:t>1.3- Instability of Machine Learning Algorithms</a:t>
            </a:r>
          </a:p>
          <a:p>
            <a:br>
              <a:rPr lang="en-CA" sz="1000" dirty="0"/>
            </a:br>
            <a:r>
              <a:rPr lang="en-CA" sz="1000" b="1" dirty="0"/>
              <a:t> </a:t>
            </a:r>
            <a:r>
              <a:rPr lang="en-CA" sz="1898" dirty="0"/>
              <a:t> </a:t>
            </a:r>
            <a:r>
              <a:rPr lang="en-CA" sz="2098" b="1" dirty="0"/>
              <a:t>Machine Learning Training, Accuracy and Stability</a:t>
            </a:r>
          </a:p>
          <a:p>
            <a:r>
              <a:rPr lang="en-CA" sz="1000" dirty="0"/>
              <a:t>2.1- Data Driven and Model Driven ML</a:t>
            </a:r>
          </a:p>
          <a:p>
            <a:r>
              <a:rPr lang="en-CA" sz="1000" dirty="0"/>
              <a:t>2.2- Existing Frameworks: </a:t>
            </a:r>
            <a:r>
              <a:rPr lang="en-CA" sz="1000" dirty="0" err="1"/>
              <a:t>Pytorch</a:t>
            </a:r>
            <a:r>
              <a:rPr lang="en-CA" sz="1000" dirty="0"/>
              <a:t> and </a:t>
            </a:r>
            <a:r>
              <a:rPr lang="en-CA" sz="1000" dirty="0" err="1"/>
              <a:t>Tensorflow</a:t>
            </a:r>
            <a:endParaRPr lang="en-CA" sz="1000" dirty="0"/>
          </a:p>
          <a:p>
            <a:br>
              <a:rPr lang="en-CA" sz="1000" dirty="0"/>
            </a:br>
            <a:r>
              <a:rPr lang="en-CA" sz="1000" b="1" dirty="0"/>
              <a:t> </a:t>
            </a:r>
            <a:r>
              <a:rPr lang="en-CA" sz="2098" b="1" dirty="0" err="1"/>
              <a:t>Pytorch</a:t>
            </a:r>
            <a:r>
              <a:rPr lang="en-CA" sz="2098" b="1" dirty="0"/>
              <a:t> Implementation of  Data Driven ML</a:t>
            </a:r>
          </a:p>
          <a:p>
            <a:br>
              <a:rPr lang="en-CA" sz="2098" b="1" dirty="0"/>
            </a:br>
            <a:r>
              <a:rPr lang="en-CA" sz="1000" b="1" dirty="0"/>
              <a:t> </a:t>
            </a:r>
            <a:r>
              <a:rPr lang="en-CA" sz="2098" b="1" dirty="0"/>
              <a:t>Instability of Neural Network</a:t>
            </a:r>
          </a:p>
          <a:p>
            <a:r>
              <a:rPr lang="en-CA" sz="1000" dirty="0"/>
              <a:t>- </a:t>
            </a:r>
            <a:r>
              <a:rPr lang="en-CA" sz="1000" dirty="0" err="1"/>
              <a:t>Deepfool</a:t>
            </a:r>
            <a:r>
              <a:rPr lang="en-CA" sz="1000" dirty="0"/>
              <a:t> (adversarial) Attacks Illustration : (Face mask detectors not pretending the correct label. )</a:t>
            </a:r>
            <a:br>
              <a:rPr lang="en-CA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478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8EAD-1F12-E444-A372-B3A65352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statement: COVID-19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45C0-08DB-454F-AC39-FD1EFD20B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Medical studies have shown that wearing a face mask reduces the risk of contagion and thus, prevents the pandemics to spread</a:t>
            </a:r>
          </a:p>
          <a:p>
            <a:r>
              <a:rPr lang="en-US" dirty="0"/>
              <a:t>Mask must be worn correctly, </a:t>
            </a:r>
            <a:r>
              <a:rPr lang="en-US" dirty="0" err="1"/>
              <a:t>i.e</a:t>
            </a:r>
            <a:r>
              <a:rPr lang="en-US" dirty="0"/>
              <a:t> must cover the nose and the mouth</a:t>
            </a:r>
          </a:p>
          <a:p>
            <a:r>
              <a:rPr lang="en-US" dirty="0"/>
              <a:t>In crowded places such as shopping malls, airports, class rooms, etc. It is hard to keep track of people wearing face masks correctly</a:t>
            </a:r>
          </a:p>
          <a:p>
            <a:r>
              <a:rPr lang="en-US" dirty="0"/>
              <a:t>Leveraging machine learning to recognize masked faces and unmasked faces may provide a solution to the problem by using a computerized system equipped with surveillance cameras which triggers an alert when observing an unmasked face</a:t>
            </a:r>
          </a:p>
        </p:txBody>
      </p:sp>
    </p:spTree>
    <p:extLst>
      <p:ext uri="{BB962C8B-B14F-4D97-AF65-F5344CB8AC3E}">
        <p14:creationId xmlns:p14="http://schemas.microsoft.com/office/powerpoint/2010/main" val="197597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FBB1-A3FF-D443-8F85-8280C44E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image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25D2-2231-3D4B-8E21-5CDFAD35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1" cy="3735204"/>
          </a:xfrm>
        </p:spPr>
        <p:txBody>
          <a:bodyPr/>
          <a:lstStyle/>
          <a:p>
            <a:r>
              <a:rPr lang="en-US" dirty="0"/>
              <a:t>Definition: “A Machine Learning algorithm is an algorithm whose performance with respect to a task improves with data “. This term has been coined by Tom Mitchell &lt; include classification models&gt;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ABA6-83D4-794F-9479-7E391658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56" y="3378199"/>
            <a:ext cx="3429844" cy="21826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D0C9E-B410-4641-BD1B-46FA350ED18F}"/>
                  </a:ext>
                </a:extLst>
              </p:cNvPr>
              <p:cNvSpPr txBox="1"/>
              <p:nvPr/>
            </p:nvSpPr>
            <p:spPr>
              <a:xfrm>
                <a:off x="4559552" y="3375248"/>
                <a:ext cx="6062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This figure illustrates Supervised Learning. A generator G generates images X (masked &amp; unmasked faces) from an unknown probability distribution, then the images are labeled by a supervisor S (human) and the pair (</a:t>
                </a:r>
                <a:r>
                  <a:rPr lang="en-US" sz="1600" dirty="0" err="1"/>
                  <a:t>X,y</a:t>
                </a:r>
                <a:r>
                  <a:rPr lang="en-US" sz="1600" dirty="0"/>
                  <a:t>) is fed to the learning machine LM. After feeding the machine with enough data, the machine constructs a prediction model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(X)  which predicts the label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(masked/unmasked) for any input image 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D0C9E-B410-4641-BD1B-46FA350E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52" y="3375248"/>
                <a:ext cx="6062375" cy="1815882"/>
              </a:xfrm>
              <a:prstGeom prst="rect">
                <a:avLst/>
              </a:prstGeom>
              <a:blipFill>
                <a:blip r:embed="rId3"/>
                <a:stretch>
                  <a:fillRect l="-418" t="-694" r="-83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F6A158-3D9A-1840-B584-FE047C039390}"/>
              </a:ext>
            </a:extLst>
          </p:cNvPr>
          <p:cNvSpPr txBox="1"/>
          <p:nvPr/>
        </p:nvSpPr>
        <p:spPr>
          <a:xfrm>
            <a:off x="1275907" y="3190584"/>
            <a:ext cx="2392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0933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6B57-B224-1043-8BF9-7DCCCBC3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53" y="-29458"/>
            <a:ext cx="10515600" cy="1325563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C3F55A-CFE7-A54B-8BF4-1DB7DA098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88148"/>
            <a:ext cx="3035153" cy="1931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98161E-07D4-DF4F-A686-1B09E79F0865}"/>
                  </a:ext>
                </a:extLst>
              </p:cNvPr>
              <p:cNvSpPr txBox="1"/>
              <p:nvPr/>
            </p:nvSpPr>
            <p:spPr>
              <a:xfrm>
                <a:off x="838201" y="3612190"/>
                <a:ext cx="1101710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order for supervised learning to provide high accuracy it must be fed with a massive training data 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 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), 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} </a:t>
                </a:r>
                <a:r>
                  <a:rPr lang="en-US" sz="1600" dirty="0" err="1"/>
                  <a:t>i.e</a:t>
                </a:r>
                <a:r>
                  <a:rPr lang="en-US" sz="1600" dirty="0"/>
                  <a:t> Data hungry</a:t>
                </a:r>
              </a:p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Training consists of computing the model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(X) weights w for a given form (architecture ) of the model</a:t>
                </a:r>
              </a:p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order to compute the weights w we need to define a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(X), y) which measures the sum of the differences between the actual and predicted outputs. This process requires the minimization of the loss function</a:t>
                </a:r>
              </a:p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 linear models (Figure 2)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the parameters can be computed by the least squared method (convex optimization )</a:t>
                </a:r>
              </a:p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 non-linear models (Figure 3), the computation of the parameter depends on the form of the model (non-convex function) which requires the use of the stochastic gradient descent by tuning some hyper parameters, step length etc.</a:t>
                </a:r>
              </a:p>
              <a:p>
                <a:pPr marL="285655" indent="-28565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Several non-linear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(X) have been investigated in the last few decades including kernel methods, neural networks multi layer perceptron (MLP), convolutional neural networks etc.</a:t>
                </a:r>
              </a:p>
              <a:p>
                <a:endParaRPr lang="en-US" sz="3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98161E-07D4-DF4F-A686-1B09E79F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612190"/>
                <a:ext cx="11017102" cy="3077766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>
            <a:extLst>
              <a:ext uri="{FF2B5EF4-FFF2-40B4-BE49-F238E27FC236}">
                <a16:creationId xmlns:a16="http://schemas.microsoft.com/office/drawing/2014/main" id="{AABD6380-4EA4-3146-A55D-77D4A53F8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910" y="1588144"/>
            <a:ext cx="3419035" cy="192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endParaRPr lang="en-US" sz="3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8C2C5-7A0E-BF42-A9C9-AC320BC6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97" y="1093197"/>
            <a:ext cx="3807932" cy="227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F9DE1-BEDD-F243-8763-E2C60086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031" y="1086462"/>
            <a:ext cx="3501803" cy="2129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D8EFF-27EE-C94C-A826-8919D0B566E3}"/>
              </a:ext>
            </a:extLst>
          </p:cNvPr>
          <p:cNvSpPr txBox="1"/>
          <p:nvPr/>
        </p:nvSpPr>
        <p:spPr>
          <a:xfrm>
            <a:off x="4736366" y="2930204"/>
            <a:ext cx="8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9CC42-ED3A-A849-A476-F6B44F56F023}"/>
              </a:ext>
            </a:extLst>
          </p:cNvPr>
          <p:cNvSpPr txBox="1"/>
          <p:nvPr/>
        </p:nvSpPr>
        <p:spPr>
          <a:xfrm>
            <a:off x="8706987" y="3013982"/>
            <a:ext cx="8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53803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C9E6-D48B-2243-8660-AEA1819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317CB5-7CD6-6745-80E6-4D9F05B5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616" y="1690687"/>
            <a:ext cx="5718647" cy="2246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1011A-0E54-084B-9457-32AF452278C6}"/>
              </a:ext>
            </a:extLst>
          </p:cNvPr>
          <p:cNvSpPr txBox="1"/>
          <p:nvPr/>
        </p:nvSpPr>
        <p:spPr>
          <a:xfrm>
            <a:off x="420416" y="4604526"/>
            <a:ext cx="1065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CNN starts with an input image RGB image captured by a camera and pre-processed by a face detection algorithm first, then mapped by a series of non-linear transformations called convolutional layers followed by max pooling transformation and the last layers are fully connected layers which gives the output value (label)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A28981-D349-B742-A740-30D4B7A3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15" y="1560864"/>
            <a:ext cx="507080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51C7-5271-6E4E-954F-CB7A899A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Accuracy vs Stability of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2365A-4B22-7843-86B3-2978AEDEF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6034"/>
                <a:ext cx="10515601" cy="4351337"/>
              </a:xfrm>
            </p:spPr>
            <p:txBody>
              <a:bodyPr/>
              <a:lstStyle/>
              <a:p>
                <a:r>
                  <a:rPr lang="en-US" dirty="0"/>
                  <a:t>CNN have achieved impressive accuracy on several data sets such as google </a:t>
                </a:r>
                <a:r>
                  <a:rPr lang="en-US" dirty="0" err="1"/>
                  <a:t>imageNet</a:t>
                </a:r>
                <a:r>
                  <a:rPr lang="en-US" dirty="0"/>
                  <a:t>, CIFAR10 etc. However, they have been found to be very unstable to small perturbations to the input image</a:t>
                </a:r>
              </a:p>
              <a:p>
                <a:r>
                  <a:rPr lang="en-US" dirty="0"/>
                  <a:t>What is stability (/instability)?:</a:t>
                </a:r>
              </a:p>
              <a:p>
                <a:r>
                  <a:rPr lang="en-US" dirty="0"/>
                  <a:t>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(X) is set to be stable (Fault Tolerant) if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(X) for a given input X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) whenever X is close to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obtained by perturbing the input X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52365A-4B22-7843-86B3-2978AEDEF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6034"/>
                <a:ext cx="10515601" cy="4351337"/>
              </a:xfrm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75C798-7472-3349-8B45-342D53D5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4" y="4577154"/>
            <a:ext cx="3006808" cy="1860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E886C-D1AB-2C43-9598-6CA3CD24182A}"/>
              </a:ext>
            </a:extLst>
          </p:cNvPr>
          <p:cNvSpPr txBox="1"/>
          <p:nvPr/>
        </p:nvSpPr>
        <p:spPr>
          <a:xfrm>
            <a:off x="4458670" y="4498596"/>
            <a:ext cx="6085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an illustration of the stability concept on the hyperbola F(X) = 1/X. stable on the right where X is large and instable on the left where X is near the origin</a:t>
            </a:r>
          </a:p>
          <a:p>
            <a:r>
              <a:rPr lang="en-US" sz="2000" dirty="0"/>
              <a:t>This has to do with derivative of the function, if the derivative is small then we have stability and if the derivative is large then the model is instable</a:t>
            </a:r>
          </a:p>
        </p:txBody>
      </p:sp>
    </p:spTree>
    <p:extLst>
      <p:ext uri="{BB962C8B-B14F-4D97-AF65-F5344CB8AC3E}">
        <p14:creationId xmlns:p14="http://schemas.microsoft.com/office/powerpoint/2010/main" val="355131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1539-7383-F04B-A85C-90FE6EA6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dirty="0"/>
              <a:t>Experimental pipeline for testing stability of CNN</a:t>
            </a:r>
          </a:p>
        </p:txBody>
      </p:sp>
      <p:pic>
        <p:nvPicPr>
          <p:cNvPr id="173" name="Content Placeholder 172">
            <a:extLst>
              <a:ext uri="{FF2B5EF4-FFF2-40B4-BE49-F238E27FC236}">
                <a16:creationId xmlns:a16="http://schemas.microsoft.com/office/drawing/2014/main" id="{20C34333-D72D-E74E-AAB7-C9F870EAA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2933"/>
            <a:ext cx="10515600" cy="3536721"/>
          </a:xfrm>
        </p:spPr>
      </p:pic>
    </p:spTree>
    <p:extLst>
      <p:ext uri="{BB962C8B-B14F-4D97-AF65-F5344CB8AC3E}">
        <p14:creationId xmlns:p14="http://schemas.microsoft.com/office/powerpoint/2010/main" val="150760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55BA-F1AD-E84E-936B-5C4D5841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/>
              <a:t>DeepFool</a:t>
            </a:r>
            <a:r>
              <a:rPr lang="en-CA" b="1" dirty="0"/>
              <a:t> — A simple and accurate method to fool Deep Neural Networks.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42F11-9E5F-CC4E-B300-084F4C0C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37" y="1906648"/>
            <a:ext cx="5249783" cy="320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3ECB9-60D8-0D4B-999C-43D3E10C0887}"/>
              </a:ext>
            </a:extLst>
          </p:cNvPr>
          <p:cNvSpPr txBox="1"/>
          <p:nvPr/>
        </p:nvSpPr>
        <p:spPr>
          <a:xfrm>
            <a:off x="5764192" y="2465407"/>
            <a:ext cx="5706319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 can be easily seen using a linear binary classifier, that the robustness of the model (`f`) for an input x_{0}is equal to the distance of x_{0} to the hyperparameter plane (which separates the 2 classes).</a:t>
            </a:r>
          </a:p>
          <a:p>
            <a:r>
              <a:rPr lang="en-CA" dirty="0"/>
              <a:t>Minimal perturbation to change the classifier’s decision corresponds to the orthogonal projection of x_{0} onto the hyperparameter plane.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5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2710</TotalTime>
  <Words>868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Instability of Convolutional Neural Networks </vt:lpstr>
      <vt:lpstr>Agenda</vt:lpstr>
      <vt:lpstr>Problem statement: COVID-19 </vt:lpstr>
      <vt:lpstr>Machine Learning for image recognition </vt:lpstr>
      <vt:lpstr>Supervised Learning</vt:lpstr>
      <vt:lpstr>Convolutional neural networks</vt:lpstr>
      <vt:lpstr>Accuracy vs Stability of CNN</vt:lpstr>
      <vt:lpstr>Experimental pipeline for testing stability of CNN</vt:lpstr>
      <vt:lpstr>DeepFool — A simple and accurate method to fool Deep Neural Networks.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Instability of Convolutional Neural Networks </dc:title>
  <dc:creator>Microsoft Office User</dc:creator>
  <cp:lastModifiedBy>Microsoft Office User</cp:lastModifiedBy>
  <cp:revision>27</cp:revision>
  <dcterms:created xsi:type="dcterms:W3CDTF">2022-03-25T19:11:53Z</dcterms:created>
  <dcterms:modified xsi:type="dcterms:W3CDTF">2022-05-05T06:09:29Z</dcterms:modified>
</cp:coreProperties>
</file>